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72072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achievement was largely due to an idea the scientists had while they trained it. Instead of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traditional ways, DeepSeek mainly uses Reinforcement Learning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强化学习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090704" y="1666304"/>
            <a:ext cx="1236236" cy="646331"/>
          </a:xfrm>
          <a:prstGeom prst="rect">
            <a:avLst/>
          </a:prstGeom>
        </p:spPr>
        <p:txBody>
          <a:bodyPr wrap="none">
            <a:spAutoFit/>
          </a:bodyPr>
          <a:lstStyle/>
          <a:p>
            <a:r>
              <a:rPr lang="en-US" altLang="zh-CN" sz="3600"/>
              <a:t>using</a:t>
            </a:r>
            <a:endParaRPr lang="zh-CN" altLang="en-US"/>
          </a:p>
        </p:txBody>
      </p:sp>
      <p:sp>
        <p:nvSpPr>
          <p:cNvPr id="5" name="内容占位符 1"/>
          <p:cNvSpPr txBox="1">
            <a:spLocks/>
          </p:cNvSpPr>
          <p:nvPr/>
        </p:nvSpPr>
        <p:spPr bwMode="auto">
          <a:xfrm>
            <a:off x="360854" y="3973170"/>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考查非谓语动词。句意：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DeepSeek</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主要采用强化学习，而不是传统方法。</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“Instead of”</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后接动名词作宾语。故填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53730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574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helps AI learn by working out the right way to do things on its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自己的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get points. This makes R1 better at reasoning and solving hard problems.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604832" y="1748679"/>
            <a:ext cx="1005403" cy="646331"/>
          </a:xfrm>
          <a:prstGeom prst="rect">
            <a:avLst/>
          </a:prstGeom>
        </p:spPr>
        <p:txBody>
          <a:bodyPr wrap="none">
            <a:spAutoFit/>
          </a:bodyPr>
          <a:lstStyle/>
          <a:p>
            <a:r>
              <a:rPr lang="en-US" altLang="zh-CN" sz="3600"/>
              <a:t>own</a:t>
            </a:r>
            <a:endParaRPr lang="zh-CN" altLang="en-US"/>
          </a:p>
        </p:txBody>
      </p:sp>
      <p:sp>
        <p:nvSpPr>
          <p:cNvPr id="5" name="内容占位符 1"/>
          <p:cNvSpPr txBox="1">
            <a:spLocks/>
          </p:cNvSpPr>
          <p:nvPr/>
        </p:nvSpPr>
        <p:spPr bwMode="auto">
          <a:xfrm>
            <a:off x="360854" y="3185437"/>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考查代词。句意：它帮助</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AI</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独自找出正确的方法来获得分数。固定短语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 one’s own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独立地</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own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34186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3471848"/>
          </a:xfrm>
        </p:spPr>
        <p:txBody>
          <a:bodyPr/>
          <a:lstStyle/>
          <a:p>
            <a:pPr indent="720725" hangingPunct="0">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more, DeepSeek-R1 is open-source</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开源的</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Everyone is free to get a copy of its code</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代码</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can also change the code to meet their own needs. Being open-source is very important for sharing </a:t>
            </a:r>
            <a:r>
              <a:rPr lang="en-US" altLang="zh-CN" sz="3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知识</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making technology better for everyone, said Liang Wenfeng, who set up DeepSeek.</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28768" y="2655496"/>
            <a:ext cx="1936749" cy="553998"/>
          </a:xfrm>
          <a:prstGeom prst="rect">
            <a:avLst/>
          </a:prstGeom>
        </p:spPr>
        <p:txBody>
          <a:bodyPr wrap="none">
            <a:spAutoFit/>
          </a:bodyPr>
          <a:lstStyle/>
          <a:p>
            <a:r>
              <a:rPr lang="en-US" altLang="zh-CN" sz="3000"/>
              <a:t>knowledge</a:t>
            </a:r>
            <a:endParaRPr lang="zh-CN" altLang="en-US" sz="3000"/>
          </a:p>
        </p:txBody>
      </p:sp>
      <p:sp>
        <p:nvSpPr>
          <p:cNvPr id="4" name="内容占位符 1"/>
          <p:cNvSpPr txBox="1">
            <a:spLocks/>
          </p:cNvSpPr>
          <p:nvPr/>
        </p:nvSpPr>
        <p:spPr bwMode="auto">
          <a:xfrm>
            <a:off x="360854" y="3952357"/>
            <a:ext cx="11485848" cy="263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考查名词。句意：创建</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DeepSeek</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的梁文锋说：</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开源对于共享知识并让技术惠及所有人非常重要。</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知识</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sz="30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knowledge</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knowledge</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00000"/>
              </a:lnSpc>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knowledge</a:t>
            </a:r>
            <a:r>
              <a:rPr lang="zh-CN" altLang="en-US" sz="3000" b="1"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是不可数名词</a:t>
            </a:r>
            <a:r>
              <a:rPr lang="zh-CN" altLang="en-US" sz="30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0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1628111" y="6024713"/>
            <a:ext cx="738062" cy="527885"/>
          </a:xfrm>
          <a:prstGeom prst="rect">
            <a:avLst/>
          </a:prstGeom>
        </p:spPr>
      </p:pic>
    </p:spTree>
    <p:extLst>
      <p:ext uri="{BB962C8B-B14F-4D97-AF65-F5344CB8AC3E}">
        <p14:creationId xmlns:p14="http://schemas.microsoft.com/office/powerpoint/2010/main" val="1961155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4689146"/>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030942"/>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2" name="内容占位符 1"/>
          <p:cNvSpPr>
            <a:spLocks noGrp="1"/>
          </p:cNvSpPr>
          <p:nvPr>
            <p:ph idx="1"/>
          </p:nvPr>
        </p:nvSpPr>
        <p:spPr>
          <a:xfrm>
            <a:off x="360854" y="1241038"/>
            <a:ext cx="11485848" cy="4247317"/>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It helps AI learn by working out the right way to do things on its own to get points.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pc="-150" smtClean="0">
                <a:latin typeface="Times New Roman" panose="02020603050405020304" pitchFamily="18" charset="0"/>
                <a:ea typeface="楷体" panose="02010609060101010101" pitchFamily="49" charset="-122"/>
                <a:cs typeface="Times New Roman" panose="02020603050405020304" pitchFamily="18" charset="0"/>
              </a:rPr>
              <a:t>它</a:t>
            </a:r>
            <a:r>
              <a:rPr lang="zh-CN" altLang="zh-CN" spc="-150">
                <a:latin typeface="Times New Roman" panose="02020603050405020304" pitchFamily="18" charset="0"/>
                <a:ea typeface="楷体" panose="02010609060101010101" pitchFamily="49" charset="-122"/>
                <a:cs typeface="Times New Roman" panose="02020603050405020304" pitchFamily="18" charset="0"/>
              </a:rPr>
              <a:t>帮助人工智能独自找到正确的方法来获得分数。</a:t>
            </a:r>
            <a:endParaRPr lang="zh-CN" altLang="zh-CN" sz="900" spc="-15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是一个简单句，基本结构是</a:t>
            </a:r>
            <a:r>
              <a:rPr lang="en-US" altLang="zh-CN">
                <a:latin typeface="Times New Roman" panose="02020603050405020304" pitchFamily="18" charset="0"/>
                <a:ea typeface="宋体" panose="02010600030101010101" pitchFamily="2" charset="-122"/>
                <a:cs typeface="Times New Roman" panose="02020603050405020304" pitchFamily="18" charset="0"/>
              </a:rPr>
              <a:t>help sb do sth.</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by</a:t>
            </a:r>
            <a:r>
              <a:rPr lang="zh-CN" altLang="zh-CN" spc="-140">
                <a:latin typeface="Times New Roman" panose="02020603050405020304" pitchFamily="18" charset="0"/>
                <a:ea typeface="宋体" panose="02010600030101010101" pitchFamily="2" charset="-122"/>
                <a:cs typeface="Times New Roman" panose="02020603050405020304" pitchFamily="18" charset="0"/>
              </a:rPr>
              <a:t>引导的是方式状语，</a:t>
            </a:r>
            <a:r>
              <a:rPr lang="en-US" altLang="zh-CN" spc="-140">
                <a:latin typeface="Times New Roman" panose="02020603050405020304" pitchFamily="18" charset="0"/>
                <a:ea typeface="宋体" panose="02010600030101010101" pitchFamily="2" charset="-122"/>
                <a:cs typeface="Times New Roman" panose="02020603050405020304" pitchFamily="18" charset="0"/>
              </a:rPr>
              <a:t>to get points</a:t>
            </a:r>
            <a:r>
              <a:rPr lang="zh-CN" altLang="zh-CN" spc="-140">
                <a:latin typeface="Times New Roman" panose="02020603050405020304" pitchFamily="18" charset="0"/>
                <a:ea typeface="宋体" panose="02010600030101010101" pitchFamily="2" charset="-122"/>
                <a:cs typeface="Times New Roman" panose="02020603050405020304" pitchFamily="18" charset="0"/>
              </a:rPr>
              <a:t>是动词不定式作目的状语</a:t>
            </a:r>
            <a:r>
              <a:rPr lang="zh-CN" altLang="zh-CN" spc="-14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4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69019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31805" y="836712"/>
            <a:ext cx="11352033" cy="1212056"/>
          </a:xfrm>
          <a:prstGeom prst="rect">
            <a:avLst/>
          </a:prstGeom>
        </p:spPr>
      </p:pic>
      <p:pic>
        <p:nvPicPr>
          <p:cNvPr id="3" name="图片 2"/>
          <p:cNvPicPr>
            <a:picLocks noChangeAspect="1"/>
          </p:cNvPicPr>
          <p:nvPr/>
        </p:nvPicPr>
        <p:blipFill>
          <a:blip r:embed="rId3"/>
          <a:stretch>
            <a:fillRect/>
          </a:stretch>
        </p:blipFill>
        <p:spPr>
          <a:xfrm>
            <a:off x="3393569" y="2142240"/>
            <a:ext cx="5403275" cy="702070"/>
          </a:xfrm>
          <a:prstGeom prst="rect">
            <a:avLst/>
          </a:prstGeom>
        </p:spPr>
      </p:pic>
      <p:pic>
        <p:nvPicPr>
          <p:cNvPr id="10" name="图片 9"/>
          <p:cNvPicPr>
            <a:picLocks noChangeAspect="1"/>
          </p:cNvPicPr>
          <p:nvPr/>
        </p:nvPicPr>
        <p:blipFill>
          <a:blip r:embed="rId4"/>
          <a:stretch>
            <a:fillRect/>
          </a:stretch>
        </p:blipFill>
        <p:spPr>
          <a:xfrm>
            <a:off x="550590" y="2957550"/>
            <a:ext cx="3024336" cy="790377"/>
          </a:xfrm>
          <a:prstGeom prst="rect">
            <a:avLst/>
          </a:prstGeom>
        </p:spPr>
      </p:pic>
      <p:sp>
        <p:nvSpPr>
          <p:cNvPr id="11" name="内容占位符 1"/>
          <p:cNvSpPr>
            <a:spLocks noGrp="1"/>
          </p:cNvSpPr>
          <p:nvPr>
            <p:ph idx="1"/>
          </p:nvPr>
        </p:nvSpPr>
        <p:spPr>
          <a:xfrm>
            <a:off x="360854" y="2924944"/>
            <a:ext cx="11485848" cy="248016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a:t>
            </a:r>
            <a:r>
              <a:rPr lang="en-US" altLang="zh-CN">
                <a:latin typeface="Times New Roman" panose="02020603050405020304" pitchFamily="18" charset="0"/>
                <a:ea typeface="宋体" panose="02010600030101010101" pitchFamily="2" charset="-122"/>
                <a:cs typeface="Times New Roman" panose="02020603050405020304" pitchFamily="18" charset="0"/>
              </a:rPr>
              <a:t>DeepSeek</a:t>
            </a:r>
            <a:r>
              <a:rPr lang="zh-CN" altLang="zh-CN">
                <a:latin typeface="Times New Roman" panose="02020603050405020304" pitchFamily="18" charset="0"/>
                <a:ea typeface="楷体" panose="02010609060101010101" pitchFamily="49" charset="-122"/>
                <a:cs typeface="Times New Roman" panose="02020603050405020304" pitchFamily="18" charset="0"/>
              </a:rPr>
              <a:t>的运用带来了</a:t>
            </a:r>
            <a:r>
              <a:rPr lang="en-US" altLang="zh-CN">
                <a:latin typeface="Times New Roman" panose="02020603050405020304" pitchFamily="18" charset="0"/>
                <a:ea typeface="宋体" panose="02010600030101010101" pitchFamily="2" charset="-122"/>
                <a:cs typeface="Times New Roman" panose="02020603050405020304" pitchFamily="18" charset="0"/>
              </a:rPr>
              <a:t>AI</a:t>
            </a:r>
            <a:r>
              <a:rPr lang="zh-CN" altLang="zh-CN">
                <a:latin typeface="Times New Roman" panose="02020603050405020304" pitchFamily="18" charset="0"/>
                <a:ea typeface="楷体" panose="02010609060101010101" pitchFamily="49" charset="-122"/>
                <a:cs typeface="Times New Roman" panose="02020603050405020304" pitchFamily="18" charset="0"/>
              </a:rPr>
              <a:t>的革命</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它打破了美国公司的垄断</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彰显了中国人的创造性</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33652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048079"/>
          </a:xfrm>
        </p:spPr>
        <p:txBody>
          <a:bodyPr/>
          <a:lstStyle/>
          <a:p>
            <a:pPr indent="2873375" hangingPunct="0">
              <a:spcAft>
                <a:spcPts val="0"/>
              </a:spcAft>
            </a:pP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more than a month, the world has been very excited about a new AI model called DeepSeek-R1. The company behind it, also called DeepSeek, is </a:t>
            </a:r>
            <a:r>
              <a:rPr lang="en-US" altLang="zh-CN" sz="3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33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business </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based in Hangzhou, Zhejiang.</a:t>
            </a:r>
            <a:endParaRPr lang="zh-CN" altLang="zh-CN"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1126654" y="900094"/>
            <a:ext cx="2129934" cy="517461"/>
          </a:xfrm>
          <a:prstGeom prst="rect">
            <a:avLst/>
          </a:prstGeom>
        </p:spPr>
      </p:pic>
      <p:sp>
        <p:nvSpPr>
          <p:cNvPr id="3" name="矩形 2"/>
          <p:cNvSpPr/>
          <p:nvPr/>
        </p:nvSpPr>
        <p:spPr>
          <a:xfrm>
            <a:off x="7912658" y="2348880"/>
            <a:ext cx="402674" cy="615553"/>
          </a:xfrm>
          <a:prstGeom prst="rect">
            <a:avLst/>
          </a:prstGeom>
        </p:spPr>
        <p:txBody>
          <a:bodyPr wrap="none">
            <a:spAutoFit/>
          </a:bodyPr>
          <a:lstStyle/>
          <a:p>
            <a:r>
              <a:rPr lang="en-US" altLang="zh-CN" sz="3300"/>
              <a:t>a</a:t>
            </a:r>
            <a:endParaRPr lang="zh-CN" altLang="en-US" sz="3300"/>
          </a:p>
        </p:txBody>
      </p:sp>
      <p:sp>
        <p:nvSpPr>
          <p:cNvPr id="5" name="内容占位符 1"/>
          <p:cNvSpPr txBox="1">
            <a:spLocks/>
          </p:cNvSpPr>
          <p:nvPr/>
        </p:nvSpPr>
        <p:spPr bwMode="auto">
          <a:xfrm>
            <a:off x="360854" y="3662276"/>
            <a:ext cx="11485848" cy="313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考查冠词。句意：其背后公司也叫</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DeepSeek,</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是一家位于浙江杭州的公司。根据</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“business”</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可知，单数可数名词前需用不定冠词，且</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business</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发音以辅音音素开头，因此用</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40410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new AI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appeared on Jan. 20. In just one week, it beat OpenAI’s ChatGPT and became number one free application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App Store. What is so special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208455" y="910461"/>
            <a:ext cx="1005403" cy="646331"/>
          </a:xfrm>
          <a:prstGeom prst="rect">
            <a:avLst/>
          </a:prstGeom>
        </p:spPr>
        <p:txBody>
          <a:bodyPr wrap="none">
            <a:spAutoFit/>
          </a:bodyPr>
          <a:lstStyle/>
          <a:p>
            <a:r>
              <a:rPr lang="en-US" altLang="zh-CN" sz="3600"/>
              <a:t>first</a:t>
            </a:r>
            <a:endParaRPr lang="zh-CN" altLang="en-US"/>
          </a:p>
        </p:txBody>
      </p:sp>
      <p:sp>
        <p:nvSpPr>
          <p:cNvPr id="5" name="内容占位符 1"/>
          <p:cNvSpPr txBox="1">
            <a:spLocks/>
          </p:cNvSpPr>
          <p:nvPr/>
        </p:nvSpPr>
        <p:spPr bwMode="auto">
          <a:xfrm>
            <a:off x="360854" y="4012029"/>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考查序数词。句意：这款新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AI</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日首次亮相。根据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“appeared on Jan. 20”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及语境可知，此处强调</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第一次</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first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11611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new AI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appeared on Jan. 20. In just one week, it beat OpenAI’s ChatGPT and became number one free application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App Store. What is so special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214886" y="3377243"/>
            <a:ext cx="1313180" cy="646331"/>
          </a:xfrm>
          <a:prstGeom prst="rect">
            <a:avLst/>
          </a:prstGeom>
        </p:spPr>
        <p:txBody>
          <a:bodyPr wrap="none">
            <a:spAutoFit/>
          </a:bodyPr>
          <a:lstStyle/>
          <a:p>
            <a:r>
              <a:rPr lang="en-US" altLang="zh-CN" sz="3600"/>
              <a:t>about</a:t>
            </a:r>
            <a:endParaRPr lang="zh-CN" altLang="en-US"/>
          </a:p>
        </p:txBody>
      </p:sp>
      <p:sp>
        <p:nvSpPr>
          <p:cNvPr id="5" name="内容占位符 1"/>
          <p:cNvSpPr txBox="1">
            <a:spLocks/>
          </p:cNvSpPr>
          <p:nvPr/>
        </p:nvSpPr>
        <p:spPr bwMode="auto">
          <a:xfrm>
            <a:off x="351818" y="4012029"/>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考查介词。句意：它有什么特别之处？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“What’s so special about...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关于</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有什么特别之处？</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about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67906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75112"/>
            <a:ext cx="11485848" cy="3393237"/>
          </a:xfrm>
        </p:spPr>
        <p:txBody>
          <a:bodyPr/>
          <a:lstStyle/>
          <a:p>
            <a:pPr indent="720725" hangingPunct="0">
              <a:lnSpc>
                <a:spcPct val="130000"/>
              </a:lnSpc>
              <a:spcAft>
                <a:spcPts val="0"/>
              </a:spcAft>
            </a:pP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DeepSeek, the new AI model is as good at </a:t>
            </a:r>
            <a:r>
              <a:rPr lang="en-US" altLang="zh-CN" sz="3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3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33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困难的</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activities like maths as other big-time models. But it needs much less computing power</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算力</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that. It is also the </a:t>
            </a:r>
            <a:r>
              <a:rPr lang="en-US" altLang="zh-CN" sz="3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3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cheap</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its kind and took only about 5.57 million US dollars</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40.58 million yuan</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make. </a:t>
            </a:r>
            <a:endParaRPr lang="en-US"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18371" y="1358020"/>
            <a:ext cx="1749197" cy="646331"/>
          </a:xfrm>
          <a:prstGeom prst="rect">
            <a:avLst/>
          </a:prstGeom>
        </p:spPr>
        <p:txBody>
          <a:bodyPr wrap="none">
            <a:spAutoFit/>
          </a:bodyPr>
          <a:lstStyle/>
          <a:p>
            <a:r>
              <a:rPr lang="en-US" altLang="zh-CN" sz="3600"/>
              <a:t>difficult</a:t>
            </a:r>
            <a:endParaRPr lang="zh-CN" altLang="en-US"/>
          </a:p>
        </p:txBody>
      </p:sp>
      <p:sp>
        <p:nvSpPr>
          <p:cNvPr id="7" name="内容占位符 1"/>
          <p:cNvSpPr txBox="1">
            <a:spLocks/>
          </p:cNvSpPr>
          <p:nvPr/>
        </p:nvSpPr>
        <p:spPr bwMode="auto">
          <a:xfrm>
            <a:off x="360854" y="3851061"/>
            <a:ext cx="11485848" cy="28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3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考查形容词。句意：根据</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DeepSeek</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的说法，这款新</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模型在数学等困难任务上表现与其他大型模型一样好。根据</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“activities like maths”</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及提示词</a:t>
            </a:r>
            <a:r>
              <a:rPr lang="en-US" altLang="zh-CN" sz="3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困难的</a:t>
            </a:r>
            <a:r>
              <a:rPr lang="en-US" altLang="zh-CN" sz="3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可知，此处应用</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difficult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作定语。故填</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difficult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7755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75112"/>
            <a:ext cx="11485848" cy="3393237"/>
          </a:xfrm>
        </p:spPr>
        <p:txBody>
          <a:bodyPr/>
          <a:lstStyle/>
          <a:p>
            <a:pPr indent="720725" hangingPunct="0">
              <a:lnSpc>
                <a:spcPct val="130000"/>
              </a:lnSpc>
              <a:spcAft>
                <a:spcPts val="0"/>
              </a:spcAft>
            </a:pP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DeepSeek, the new AI model is as good at </a:t>
            </a:r>
            <a:r>
              <a:rPr lang="en-US" altLang="zh-CN" sz="3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3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33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困难的</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activities like maths as other big-time models. But it needs much less computing power</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算力</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that. It is also the </a:t>
            </a:r>
            <a:r>
              <a:rPr lang="en-US" altLang="zh-CN" sz="3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3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cheap</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its kind and took only about 5.57 million US dollars</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40.58 million yuan</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make. </a:t>
            </a:r>
            <a:endParaRPr lang="en-US"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790950" y="2582156"/>
            <a:ext cx="1877437" cy="646331"/>
          </a:xfrm>
          <a:prstGeom prst="rect">
            <a:avLst/>
          </a:prstGeom>
        </p:spPr>
        <p:txBody>
          <a:bodyPr wrap="none">
            <a:spAutoFit/>
          </a:bodyPr>
          <a:lstStyle/>
          <a:p>
            <a:r>
              <a:rPr lang="en-US" altLang="zh-CN" sz="3600"/>
              <a:t>cheapest</a:t>
            </a:r>
            <a:endParaRPr lang="zh-CN" altLang="en-US"/>
          </a:p>
        </p:txBody>
      </p:sp>
      <p:sp>
        <p:nvSpPr>
          <p:cNvPr id="7" name="内容占位符 1"/>
          <p:cNvSpPr txBox="1">
            <a:spLocks/>
          </p:cNvSpPr>
          <p:nvPr/>
        </p:nvSpPr>
        <p:spPr bwMode="auto">
          <a:xfrm>
            <a:off x="360854" y="3851061"/>
            <a:ext cx="11485848" cy="221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3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2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考查形容词最高级。句意：它也是同类产品中最便宜的</a:t>
            </a:r>
            <a:r>
              <a:rPr lang="en-US" altLang="zh-CN" sz="3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 of its kind”</a:t>
            </a:r>
            <a:r>
              <a:rPr lang="zh-CN"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可知，需用最高级，提示词</a:t>
            </a:r>
            <a:r>
              <a:rPr lang="en-US"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“cheap”</a:t>
            </a:r>
            <a:r>
              <a:rPr lang="zh-CN"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的最高级形式为</a:t>
            </a:r>
            <a:r>
              <a:rPr lang="en-US"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cheapest</a:t>
            </a:r>
            <a:r>
              <a:rPr lang="zh-CN"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cheapest</a:t>
            </a:r>
            <a:r>
              <a:rPr lang="zh-CN"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76652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40608"/>
            <a:ext cx="11485848" cy="2667205"/>
          </a:xfrm>
        </p:spPr>
        <p:txBody>
          <a:bodyPr/>
          <a:lstStyle/>
          <a:p>
            <a:pPr hangingPunct="0">
              <a:lnSpc>
                <a:spcPct val="130000"/>
              </a:lnSpc>
              <a:spcAft>
                <a:spcPts val="0"/>
              </a:spcAft>
            </a:pP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is way less than the </a:t>
            </a:r>
            <a:r>
              <a:rPr lang="en-US" altLang="zh-CN" sz="3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3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hundred</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millions or even billions that US businesses have to </a:t>
            </a:r>
            <a:r>
              <a:rPr lang="en-US" altLang="zh-CN" sz="3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sz="3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花费</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making similar AI models, said Marc Andreessen, a technology expert in the US.</a:t>
            </a:r>
          </a:p>
        </p:txBody>
      </p:sp>
      <p:sp>
        <p:nvSpPr>
          <p:cNvPr id="5" name="矩形 4"/>
          <p:cNvSpPr/>
          <p:nvPr/>
        </p:nvSpPr>
        <p:spPr>
          <a:xfrm>
            <a:off x="5342712" y="658192"/>
            <a:ext cx="2048638" cy="646331"/>
          </a:xfrm>
          <a:prstGeom prst="rect">
            <a:avLst/>
          </a:prstGeom>
        </p:spPr>
        <p:txBody>
          <a:bodyPr wrap="none">
            <a:spAutoFit/>
          </a:bodyPr>
          <a:lstStyle/>
          <a:p>
            <a:r>
              <a:rPr lang="en-US" altLang="zh-CN" sz="3600"/>
              <a:t>hundreds</a:t>
            </a:r>
            <a:endParaRPr lang="zh-CN" altLang="en-US"/>
          </a:p>
        </p:txBody>
      </p:sp>
      <p:sp>
        <p:nvSpPr>
          <p:cNvPr id="10" name="内容占位符 1"/>
          <p:cNvSpPr txBox="1">
            <a:spLocks/>
          </p:cNvSpPr>
          <p:nvPr/>
        </p:nvSpPr>
        <p:spPr bwMode="auto">
          <a:xfrm>
            <a:off x="360854" y="3176344"/>
            <a:ext cx="11485848" cy="364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3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考查固定搭配。句意：美国技术专家马克</a:t>
            </a:r>
            <a:r>
              <a:rPr lang="en-US" altLang="zh-CN" sz="3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安德森表示：</a:t>
            </a:r>
            <a:r>
              <a:rPr lang="en-US" altLang="zh-CN" sz="3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这远远低于美国企业在制造类似人工智能模型上花费的数亿甚至数十亿美元。</a:t>
            </a:r>
            <a:r>
              <a:rPr lang="en-US" altLang="zh-CN" sz="3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3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hundreds of</a:t>
            </a:r>
            <a:r>
              <a:rPr lang="zh-CN" altLang="zh-CN" sz="33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3300" b="1" u="wavy" smtClean="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sz="33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数百万的</a:t>
            </a:r>
            <a:r>
              <a:rPr lang="en-US" altLang="zh-CN" sz="3300" b="1" u="wavy" smtClean="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hundreds</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zh-CN" altLang="en-US" sz="3300" b="1"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表示几百用</a:t>
            </a:r>
            <a:r>
              <a:rPr lang="en-US" altLang="zh-CN" sz="3300" b="1"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en-US" sz="3300" b="1"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基数词</a:t>
            </a:r>
            <a:r>
              <a:rPr lang="zh-CN" altLang="en-US" sz="33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十</a:t>
            </a:r>
            <a:r>
              <a:rPr lang="en-US" altLang="zh-CN" sz="33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hundred</a:t>
            </a:r>
            <a:r>
              <a:rPr lang="zh-CN" altLang="en-US" sz="33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b="1"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11" name="图片 10"/>
          <p:cNvPicPr>
            <a:picLocks noChangeAspect="1"/>
          </p:cNvPicPr>
          <p:nvPr/>
        </p:nvPicPr>
        <p:blipFill>
          <a:blip r:embed="rId2"/>
          <a:stretch>
            <a:fillRect/>
          </a:stretch>
        </p:blipFill>
        <p:spPr>
          <a:xfrm>
            <a:off x="7548104" y="5297070"/>
            <a:ext cx="995374" cy="1092958"/>
          </a:xfrm>
          <a:prstGeom prst="rect">
            <a:avLst/>
          </a:prstGeom>
        </p:spPr>
      </p:pic>
    </p:spTree>
    <p:extLst>
      <p:ext uri="{BB962C8B-B14F-4D97-AF65-F5344CB8AC3E}">
        <p14:creationId xmlns:p14="http://schemas.microsoft.com/office/powerpoint/2010/main" val="661745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40608"/>
            <a:ext cx="11485848" cy="2667205"/>
          </a:xfrm>
        </p:spPr>
        <p:txBody>
          <a:bodyPr/>
          <a:lstStyle/>
          <a:p>
            <a:pPr hangingPunct="0">
              <a:lnSpc>
                <a:spcPct val="130000"/>
              </a:lnSpc>
              <a:spcAft>
                <a:spcPts val="0"/>
              </a:spcAft>
            </a:pP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is way less than the </a:t>
            </a:r>
            <a:r>
              <a:rPr lang="en-US" altLang="zh-CN" sz="3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3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hundred</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millions or even billions that US businesses have to </a:t>
            </a:r>
            <a:r>
              <a:rPr lang="en-US" altLang="zh-CN" sz="3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sz="3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花费</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making similar AI models, said Marc Andreessen, a technology expert in the US.</a:t>
            </a:r>
          </a:p>
        </p:txBody>
      </p:sp>
      <p:sp>
        <p:nvSpPr>
          <p:cNvPr id="6" name="矩形 5"/>
          <p:cNvSpPr/>
          <p:nvPr/>
        </p:nvSpPr>
        <p:spPr>
          <a:xfrm>
            <a:off x="8543478" y="1244141"/>
            <a:ext cx="1338828" cy="646331"/>
          </a:xfrm>
          <a:prstGeom prst="rect">
            <a:avLst/>
          </a:prstGeom>
        </p:spPr>
        <p:txBody>
          <a:bodyPr wrap="none">
            <a:spAutoFit/>
          </a:bodyPr>
          <a:lstStyle/>
          <a:p>
            <a:r>
              <a:rPr lang="en-US" altLang="zh-CN" sz="3600"/>
              <a:t>spend</a:t>
            </a:r>
            <a:endParaRPr lang="zh-CN" altLang="en-US"/>
          </a:p>
        </p:txBody>
      </p:sp>
      <p:sp>
        <p:nvSpPr>
          <p:cNvPr id="7" name="内容占位符 1"/>
          <p:cNvSpPr txBox="1">
            <a:spLocks/>
          </p:cNvSpPr>
          <p:nvPr/>
        </p:nvSpPr>
        <p:spPr bwMode="auto">
          <a:xfrm>
            <a:off x="360854" y="3219941"/>
            <a:ext cx="11485848" cy="22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考查动词。句意同上。主语是</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 businesses”</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且空处表示</a:t>
            </a:r>
            <a:r>
              <a:rPr lang="en-US" altLang="zh-CN" sz="3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花费</a:t>
            </a:r>
            <a:r>
              <a:rPr lang="en-US" altLang="zh-CN" sz="3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，因此用</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。不定式后面用动词原形。故填</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4437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766</Words>
  <Application>Microsoft Office PowerPoint</Application>
  <PresentationFormat>自定义</PresentationFormat>
  <Paragraphs>38</Paragraphs>
  <Slides>13</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13</vt:i4>
      </vt:variant>
    </vt:vector>
  </HeadingPairs>
  <TitlesOfParts>
    <vt:vector size="21"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2025-09-13T09:41:55Z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